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75" r:id="rId2"/>
    <p:sldId id="446" r:id="rId3"/>
    <p:sldId id="451" r:id="rId4"/>
    <p:sldId id="448" r:id="rId5"/>
    <p:sldId id="449" r:id="rId6"/>
    <p:sldId id="445" r:id="rId7"/>
    <p:sldId id="300" r:id="rId8"/>
    <p:sldId id="381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 LK Body Presentation" id="{F50E7A29-14EC-A74C-8115-EFF96D771BD2}">
          <p14:sldIdLst>
            <p14:sldId id="375"/>
            <p14:sldId id="446"/>
            <p14:sldId id="451"/>
            <p14:sldId id="448"/>
            <p14:sldId id="449"/>
            <p14:sldId id="445"/>
            <p14:sldId id="300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Zeman" initials="JZ" lastIdx="2" clrIdx="0">
    <p:extLst>
      <p:ext uri="{19B8F6BF-5375-455C-9EA6-DF929625EA0E}">
        <p15:presenceInfo xmlns:p15="http://schemas.microsoft.com/office/powerpoint/2012/main" userId="04b3cbe3d331f5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/>
    <p:restoredTop sz="94873"/>
  </p:normalViewPr>
  <p:slideViewPr>
    <p:cSldViewPr snapToGrid="0" snapToObjects="1" showGuides="1">
      <p:cViewPr varScale="1">
        <p:scale>
          <a:sx n="114" d="100"/>
          <a:sy n="114" d="100"/>
        </p:scale>
        <p:origin x="6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70376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392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41639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5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‹#›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85800" y="603324"/>
            <a:ext cx="703719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i="0" spc="3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699" r:id="rId3"/>
    <p:sldLayoutId id="2147483689" r:id="rId4"/>
    <p:sldLayoutId id="2147483681" r:id="rId5"/>
    <p:sldLayoutId id="2147483660" r:id="rId6"/>
    <p:sldLayoutId id="2147483655" r:id="rId7"/>
    <p:sldLayoutId id="2147483696" r:id="rId8"/>
    <p:sldLayoutId id="2147483691" r:id="rId9"/>
    <p:sldLayoutId id="2147483682" r:id="rId10"/>
    <p:sldLayoutId id="2147483668" r:id="rId11"/>
    <p:sldLayoutId id="2147483671" r:id="rId12"/>
    <p:sldLayoutId id="2147483673" r:id="rId13"/>
    <p:sldLayoutId id="2147483676" r:id="rId14"/>
    <p:sldLayoutId id="2147483675" r:id="rId15"/>
    <p:sldLayoutId id="2147483674" r:id="rId16"/>
    <p:sldLayoutId id="2147483678" r:id="rId17"/>
    <p:sldLayoutId id="2147483679" r:id="rId18"/>
    <p:sldLayoutId id="2147483680" r:id="rId19"/>
    <p:sldLayoutId id="2147483672" r:id="rId20"/>
    <p:sldLayoutId id="2147483669" r:id="rId21"/>
    <p:sldLayoutId id="2147483665" r:id="rId22"/>
    <p:sldLayoutId id="2147483670" r:id="rId23"/>
    <p:sldLayoutId id="2147483661" r:id="rId24"/>
    <p:sldLayoutId id="2147483687" r:id="rId25"/>
    <p:sldLayoutId id="2147483663" r:id="rId26"/>
    <p:sldLayoutId id="2147483667" r:id="rId27"/>
    <p:sldLayoutId id="2147483664" r:id="rId28"/>
    <p:sldLayoutId id="2147483662" r:id="rId29"/>
    <p:sldLayoutId id="2147483657" r:id="rId30"/>
    <p:sldLayoutId id="2147483697" r:id="rId31"/>
    <p:sldLayoutId id="2147483686" r:id="rId32"/>
    <p:sldLayoutId id="2147483656" r:id="rId33"/>
    <p:sldLayoutId id="2147483688" r:id="rId34"/>
    <p:sldLayoutId id="2147483654" r:id="rId35"/>
    <p:sldLayoutId id="2147483658" r:id="rId36"/>
    <p:sldLayoutId id="2147483711" r:id="rId37"/>
    <p:sldLayoutId id="2147483659" r:id="rId38"/>
    <p:sldLayoutId id="2147483677" r:id="rId39"/>
    <p:sldLayoutId id="2147483683" r:id="rId40"/>
    <p:sldLayoutId id="2147483698" r:id="rId41"/>
    <p:sldLayoutId id="2147483695" r:id="rId42"/>
    <p:sldLayoutId id="2147483693" r:id="rId43"/>
    <p:sldLayoutId id="2147483694" r:id="rId44"/>
    <p:sldLayoutId id="2147483651" r:id="rId45"/>
    <p:sldLayoutId id="2147483666" r:id="rId46"/>
    <p:sldLayoutId id="2147483684" r:id="rId47"/>
    <p:sldLayoutId id="2147483710" r:id="rId48"/>
    <p:sldLayoutId id="2147483709" r:id="rId49"/>
    <p:sldLayoutId id="2147483713" r:id="rId50"/>
    <p:sldLayoutId id="2147483717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ystalvalley.cz/e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1012plus.cz/en" TargetMode="External"/><Relationship Id="rId4" Type="http://schemas.openxmlformats.org/officeDocument/2006/relationships/hyperlink" Target="https://www.vuts.cz/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 descr="Obsah obrázku osoba, interiér, stůl, sklo&#10;&#10;Popis byl vytvořen automaticky">
            <a:extLst>
              <a:ext uri="{FF2B5EF4-FFF2-40B4-BE49-F238E27FC236}">
                <a16:creationId xmlns:a16="http://schemas.microsoft.com/office/drawing/2014/main" id="{D17864F7-0A96-447E-97F8-7808B31424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solidFill>
            <a:schemeClr val="tx1">
              <a:lumMod val="65000"/>
              <a:lumOff val="35000"/>
            </a:schemeClr>
          </a:solidFill>
        </p:spPr>
      </p:pic>
      <p:sp>
        <p:nvSpPr>
          <p:cNvPr id="20" name="TextBox 19"/>
          <p:cNvSpPr txBox="1"/>
          <p:nvPr/>
        </p:nvSpPr>
        <p:spPr>
          <a:xfrm>
            <a:off x="1157799" y="2828730"/>
            <a:ext cx="607217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4800" spc="300" dirty="0" err="1">
                <a:solidFill>
                  <a:schemeClr val="bg1"/>
                </a:solidFill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The</a:t>
            </a:r>
            <a:r>
              <a:rPr lang="cs-CZ" sz="4800" spc="300" dirty="0">
                <a:solidFill>
                  <a:schemeClr val="bg1"/>
                </a:solidFill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 Liberec Region</a:t>
            </a:r>
            <a:endParaRPr lang="en-US" sz="4800" spc="300" dirty="0">
              <a:solidFill>
                <a:schemeClr val="bg1"/>
              </a:solidFill>
              <a:latin typeface="Arial" panose="020B0604020202020204" pitchFamily="34" charset="0"/>
              <a:ea typeface="Titillium Light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8649" y="4207364"/>
            <a:ext cx="4275454" cy="61555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lvl="0" defTabSz="825500" hangingPunct="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cs-CZ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Home</a:t>
            </a: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of </a:t>
            </a:r>
            <a:r>
              <a:rPr lang="cs-CZ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Crystal</a:t>
            </a: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  <a:r>
              <a:rPr lang="cs-CZ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Valley</a:t>
            </a: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, </a:t>
            </a:r>
            <a:r>
              <a:rPr lang="cs-CZ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innovations</a:t>
            </a: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</a:p>
          <a:p>
            <a:pPr lvl="0" defTabSz="825500" hangingPunct="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and </a:t>
            </a:r>
            <a:r>
              <a:rPr lang="cs-CZ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nanotechnology</a:t>
            </a:r>
            <a:r>
              <a:rPr lang="cs-CZ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 </a:t>
            </a:r>
          </a:p>
        </p:txBody>
      </p:sp>
      <p:sp>
        <p:nvSpPr>
          <p:cNvPr id="23" name="Freeform 370"/>
          <p:cNvSpPr>
            <a:spLocks/>
          </p:cNvSpPr>
          <p:nvPr/>
        </p:nvSpPr>
        <p:spPr bwMode="auto">
          <a:xfrm>
            <a:off x="5922346" y="6511368"/>
            <a:ext cx="73250" cy="130800"/>
          </a:xfrm>
          <a:custGeom>
            <a:avLst/>
            <a:gdLst>
              <a:gd name="T0" fmla="*/ 24 w 24"/>
              <a:gd name="T1" fmla="*/ 7 h 42"/>
              <a:gd name="T2" fmla="*/ 17 w 24"/>
              <a:gd name="T3" fmla="*/ 7 h 42"/>
              <a:gd name="T4" fmla="*/ 15 w 24"/>
              <a:gd name="T5" fmla="*/ 9 h 42"/>
              <a:gd name="T6" fmla="*/ 15 w 24"/>
              <a:gd name="T7" fmla="*/ 14 h 42"/>
              <a:gd name="T8" fmla="*/ 24 w 24"/>
              <a:gd name="T9" fmla="*/ 14 h 42"/>
              <a:gd name="T10" fmla="*/ 24 w 24"/>
              <a:gd name="T11" fmla="*/ 21 h 42"/>
              <a:gd name="T12" fmla="*/ 15 w 24"/>
              <a:gd name="T13" fmla="*/ 21 h 42"/>
              <a:gd name="T14" fmla="*/ 15 w 24"/>
              <a:gd name="T15" fmla="*/ 42 h 42"/>
              <a:gd name="T16" fmla="*/ 8 w 24"/>
              <a:gd name="T17" fmla="*/ 42 h 42"/>
              <a:gd name="T18" fmla="*/ 8 w 24"/>
              <a:gd name="T19" fmla="*/ 21 h 42"/>
              <a:gd name="T20" fmla="*/ 0 w 24"/>
              <a:gd name="T21" fmla="*/ 21 h 42"/>
              <a:gd name="T22" fmla="*/ 0 w 24"/>
              <a:gd name="T23" fmla="*/ 14 h 42"/>
              <a:gd name="T24" fmla="*/ 8 w 24"/>
              <a:gd name="T25" fmla="*/ 14 h 42"/>
              <a:gd name="T26" fmla="*/ 8 w 24"/>
              <a:gd name="T27" fmla="*/ 10 h 42"/>
              <a:gd name="T28" fmla="*/ 17 w 24"/>
              <a:gd name="T29" fmla="*/ 0 h 42"/>
              <a:gd name="T30" fmla="*/ 24 w 24"/>
              <a:gd name="T31" fmla="*/ 0 h 42"/>
              <a:gd name="T32" fmla="*/ 24 w 24"/>
              <a:gd name="T33" fmla="*/ 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42">
                <a:moveTo>
                  <a:pt x="24" y="7"/>
                </a:move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5" y="8"/>
                  <a:pt x="15" y="9"/>
                </a:cubicBezTo>
                <a:cubicBezTo>
                  <a:pt x="15" y="14"/>
                  <a:pt x="15" y="14"/>
                  <a:pt x="15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21"/>
                  <a:pt x="24" y="21"/>
                  <a:pt x="24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42"/>
                  <a:pt x="15" y="42"/>
                  <a:pt x="15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1"/>
                  <a:pt x="8" y="21"/>
                  <a:pt x="8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4"/>
                  <a:pt x="0" y="14"/>
                  <a:pt x="0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4"/>
                  <a:pt x="12" y="0"/>
                  <a:pt x="17" y="0"/>
                </a:cubicBezTo>
                <a:cubicBezTo>
                  <a:pt x="24" y="0"/>
                  <a:pt x="24" y="0"/>
                  <a:pt x="24" y="0"/>
                </a:cubicBezTo>
                <a:lnTo>
                  <a:pt x="24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rgbClr val="000000"/>
              </a:solidFill>
            </a:endParaRPr>
          </a:p>
        </p:txBody>
      </p:sp>
      <p:sp>
        <p:nvSpPr>
          <p:cNvPr id="24" name="Freeform 380"/>
          <p:cNvSpPr>
            <a:spLocks/>
          </p:cNvSpPr>
          <p:nvPr/>
        </p:nvSpPr>
        <p:spPr bwMode="auto">
          <a:xfrm>
            <a:off x="4217582" y="6543357"/>
            <a:ext cx="132110" cy="107256"/>
          </a:xfrm>
          <a:custGeom>
            <a:avLst/>
            <a:gdLst>
              <a:gd name="T0" fmla="*/ 43 w 43"/>
              <a:gd name="T1" fmla="*/ 4 h 35"/>
              <a:gd name="T2" fmla="*/ 38 w 43"/>
              <a:gd name="T3" fmla="*/ 6 h 35"/>
              <a:gd name="T4" fmla="*/ 42 w 43"/>
              <a:gd name="T5" fmla="*/ 1 h 35"/>
              <a:gd name="T6" fmla="*/ 36 w 43"/>
              <a:gd name="T7" fmla="*/ 3 h 35"/>
              <a:gd name="T8" fmla="*/ 30 w 43"/>
              <a:gd name="T9" fmla="*/ 0 h 35"/>
              <a:gd name="T10" fmla="*/ 21 w 43"/>
              <a:gd name="T11" fmla="*/ 9 h 35"/>
              <a:gd name="T12" fmla="*/ 21 w 43"/>
              <a:gd name="T13" fmla="*/ 11 h 35"/>
              <a:gd name="T14" fmla="*/ 3 w 43"/>
              <a:gd name="T15" fmla="*/ 2 h 35"/>
              <a:gd name="T16" fmla="*/ 2 w 43"/>
              <a:gd name="T17" fmla="*/ 6 h 35"/>
              <a:gd name="T18" fmla="*/ 6 w 43"/>
              <a:gd name="T19" fmla="*/ 14 h 35"/>
              <a:gd name="T20" fmla="*/ 2 w 43"/>
              <a:gd name="T21" fmla="*/ 13 h 35"/>
              <a:gd name="T22" fmla="*/ 2 w 43"/>
              <a:gd name="T23" fmla="*/ 13 h 35"/>
              <a:gd name="T24" fmla="*/ 9 w 43"/>
              <a:gd name="T25" fmla="*/ 21 h 35"/>
              <a:gd name="T26" fmla="*/ 6 w 43"/>
              <a:gd name="T27" fmla="*/ 22 h 35"/>
              <a:gd name="T28" fmla="*/ 5 w 43"/>
              <a:gd name="T29" fmla="*/ 22 h 35"/>
              <a:gd name="T30" fmla="*/ 13 w 43"/>
              <a:gd name="T31" fmla="*/ 28 h 35"/>
              <a:gd name="T32" fmla="*/ 2 w 43"/>
              <a:gd name="T33" fmla="*/ 31 h 35"/>
              <a:gd name="T34" fmla="*/ 0 w 43"/>
              <a:gd name="T35" fmla="*/ 31 h 35"/>
              <a:gd name="T36" fmla="*/ 13 w 43"/>
              <a:gd name="T37" fmla="*/ 35 h 35"/>
              <a:gd name="T38" fmla="*/ 39 w 43"/>
              <a:gd name="T39" fmla="*/ 10 h 35"/>
              <a:gd name="T40" fmla="*/ 39 w 43"/>
              <a:gd name="T41" fmla="*/ 9 h 35"/>
              <a:gd name="T42" fmla="*/ 43 w 43"/>
              <a:gd name="T43" fmla="*/ 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3" h="35">
                <a:moveTo>
                  <a:pt x="43" y="4"/>
                </a:moveTo>
                <a:cubicBezTo>
                  <a:pt x="41" y="5"/>
                  <a:pt x="40" y="6"/>
                  <a:pt x="38" y="6"/>
                </a:cubicBezTo>
                <a:cubicBezTo>
                  <a:pt x="40" y="5"/>
                  <a:pt x="41" y="3"/>
                  <a:pt x="42" y="1"/>
                </a:cubicBezTo>
                <a:cubicBezTo>
                  <a:pt x="40" y="2"/>
                  <a:pt x="38" y="3"/>
                  <a:pt x="36" y="3"/>
                </a:cubicBezTo>
                <a:cubicBezTo>
                  <a:pt x="35" y="1"/>
                  <a:pt x="32" y="0"/>
                  <a:pt x="30" y="0"/>
                </a:cubicBezTo>
                <a:cubicBezTo>
                  <a:pt x="25" y="0"/>
                  <a:pt x="21" y="4"/>
                  <a:pt x="21" y="9"/>
                </a:cubicBezTo>
                <a:cubicBezTo>
                  <a:pt x="21" y="10"/>
                  <a:pt x="21" y="10"/>
                  <a:pt x="21" y="11"/>
                </a:cubicBezTo>
                <a:cubicBezTo>
                  <a:pt x="14" y="11"/>
                  <a:pt x="7" y="7"/>
                  <a:pt x="3" y="2"/>
                </a:cubicBezTo>
                <a:cubicBezTo>
                  <a:pt x="2" y="3"/>
                  <a:pt x="2" y="5"/>
                  <a:pt x="2" y="6"/>
                </a:cubicBezTo>
                <a:cubicBezTo>
                  <a:pt x="2" y="9"/>
                  <a:pt x="3" y="12"/>
                  <a:pt x="6" y="14"/>
                </a:cubicBezTo>
                <a:cubicBezTo>
                  <a:pt x="4" y="14"/>
                  <a:pt x="3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7"/>
                  <a:pt x="5" y="21"/>
                  <a:pt x="9" y="21"/>
                </a:cubicBezTo>
                <a:cubicBezTo>
                  <a:pt x="8" y="22"/>
                  <a:pt x="7" y="22"/>
                  <a:pt x="6" y="22"/>
                </a:cubicBezTo>
                <a:cubicBezTo>
                  <a:pt x="6" y="22"/>
                  <a:pt x="5" y="22"/>
                  <a:pt x="5" y="22"/>
                </a:cubicBezTo>
                <a:cubicBezTo>
                  <a:pt x="6" y="25"/>
                  <a:pt x="9" y="28"/>
                  <a:pt x="13" y="28"/>
                </a:cubicBezTo>
                <a:cubicBezTo>
                  <a:pt x="10" y="30"/>
                  <a:pt x="6" y="31"/>
                  <a:pt x="2" y="31"/>
                </a:cubicBezTo>
                <a:cubicBezTo>
                  <a:pt x="1" y="31"/>
                  <a:pt x="1" y="31"/>
                  <a:pt x="0" y="31"/>
                </a:cubicBezTo>
                <a:cubicBezTo>
                  <a:pt x="4" y="34"/>
                  <a:pt x="8" y="35"/>
                  <a:pt x="13" y="35"/>
                </a:cubicBezTo>
                <a:cubicBezTo>
                  <a:pt x="30" y="35"/>
                  <a:pt x="39" y="22"/>
                  <a:pt x="39" y="10"/>
                </a:cubicBezTo>
                <a:cubicBezTo>
                  <a:pt x="39" y="10"/>
                  <a:pt x="39" y="9"/>
                  <a:pt x="39" y="9"/>
                </a:cubicBezTo>
                <a:cubicBezTo>
                  <a:pt x="40" y="8"/>
                  <a:pt x="42" y="6"/>
                  <a:pt x="43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058649" y="4058282"/>
            <a:ext cx="63426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EC9383-D01E-3C4A-55F7-6356B0F68BF3}"/>
              </a:ext>
            </a:extLst>
          </p:cNvPr>
          <p:cNvSpPr txBox="1"/>
          <p:nvPr/>
        </p:nvSpPr>
        <p:spPr>
          <a:xfrm>
            <a:off x="4386401" y="6439706"/>
            <a:ext cx="129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@Libereckykraj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EF70768-12F0-467F-6D0A-C1ABAB8E756B}"/>
              </a:ext>
            </a:extLst>
          </p:cNvPr>
          <p:cNvSpPr txBox="1"/>
          <p:nvPr/>
        </p:nvSpPr>
        <p:spPr>
          <a:xfrm>
            <a:off x="5995596" y="6449360"/>
            <a:ext cx="129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Liberecký kraj</a:t>
            </a:r>
          </a:p>
        </p:txBody>
      </p:sp>
    </p:spTree>
    <p:extLst>
      <p:ext uri="{BB962C8B-B14F-4D97-AF65-F5344CB8AC3E}">
        <p14:creationId xmlns:p14="http://schemas.microsoft.com/office/powerpoint/2010/main" val="150775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6C3DF8-F934-461A-B9EF-CB5AEB64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73877"/>
            <a:ext cx="8610600" cy="509645"/>
          </a:xfrm>
        </p:spPr>
        <p:txBody>
          <a:bodyPr/>
          <a:lstStyle/>
          <a:p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DB33CE-B287-4B55-A29D-3038EB1C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2174" y="6487606"/>
            <a:ext cx="607650" cy="238476"/>
          </a:xfrm>
          <a:prstGeom prst="rect">
            <a:avLst/>
          </a:prstGeom>
        </p:spPr>
      </p:pic>
      <p:sp>
        <p:nvSpPr>
          <p:cNvPr id="10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762575" y="1703443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761477" y="3823108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761477" y="5319655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7F6E47D-2A11-47AF-AFA9-11F0E34536C8}"/>
              </a:ext>
            </a:extLst>
          </p:cNvPr>
          <p:cNvSpPr txBox="1"/>
          <p:nvPr/>
        </p:nvSpPr>
        <p:spPr>
          <a:xfrm>
            <a:off x="147052" y="6479861"/>
            <a:ext cx="36573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</a:t>
            </a:r>
            <a:endParaRPr sz="1000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BE8C64EE-45C6-9DF4-E5D3-607C2C54F33E}"/>
              </a:ext>
            </a:extLst>
          </p:cNvPr>
          <p:cNvSpPr txBox="1">
            <a:spLocks/>
          </p:cNvSpPr>
          <p:nvPr/>
        </p:nvSpPr>
        <p:spPr>
          <a:xfrm>
            <a:off x="1261179" y="1821757"/>
            <a:ext cx="10169344" cy="4008474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SzPct val="75000"/>
              <a:buNone/>
            </a:pPr>
            <a:endParaRPr lang="cs-CZ" b="0" i="0" dirty="0">
              <a:solidFill>
                <a:srgbClr val="484D56"/>
              </a:solidFill>
              <a:effectLst/>
            </a:endParaRPr>
          </a:p>
          <a:p>
            <a:pPr marL="0" indent="0" algn="just">
              <a:buClr>
                <a:srgbClr val="00B0F0"/>
              </a:buClr>
              <a:buSzPct val="75000"/>
              <a:buNone/>
            </a:pP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situated on the north of the Czech Republic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75000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  - 20 km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border with Germany, 130 km long border with Poland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75000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163 km², 437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570 inhabitants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75000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Capital 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Liberec is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town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known for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anotechnology 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75000"/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75000"/>
              <a:buNone/>
            </a:pPr>
            <a:endParaRPr lang="en-GB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00B0F0"/>
              </a:buClr>
              <a:buSzPct val="75000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glass and jewellery industry known as Crystal Valley, the production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proce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sing of plastics, engineering and processing industries are primarily developer, with close ties to the production of cars.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00B0F0"/>
              </a:buClr>
              <a:buSzPct val="75000"/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00B0F0"/>
              </a:buClr>
              <a:buSzPct val="75000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Region has rich historical and cultural tradition and many sports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and touristic facilities.</a:t>
            </a:r>
          </a:p>
          <a:p>
            <a:pPr>
              <a:buClr>
                <a:srgbClr val="00B0F0"/>
              </a:buClr>
              <a:buSzPct val="75000"/>
              <a:buFont typeface="Wingdings" panose="05000000000000000000" pitchFamily="2" charset="2"/>
              <a:buChar char="§"/>
            </a:pP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4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0F915BC-9C47-7193-D9C7-1ED6617245B7}"/>
              </a:ext>
            </a:extLst>
          </p:cNvPr>
          <p:cNvSpPr txBox="1"/>
          <p:nvPr/>
        </p:nvSpPr>
        <p:spPr>
          <a:xfrm>
            <a:off x="1543288" y="4594158"/>
            <a:ext cx="99136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b="1" dirty="0" err="1">
                <a:ea typeface="Times New Roman" panose="02020603050405020304" pitchFamily="18" charset="0"/>
              </a:rPr>
              <a:t>How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can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we</a:t>
            </a:r>
            <a:r>
              <a:rPr lang="cs-CZ" b="1" dirty="0">
                <a:ea typeface="Times New Roman" panose="02020603050405020304" pitchFamily="18" charset="0"/>
              </a:rPr>
              <a:t> help </a:t>
            </a:r>
            <a:r>
              <a:rPr lang="cs-CZ" b="1" dirty="0" err="1">
                <a:ea typeface="Times New Roman" panose="02020603050405020304" pitchFamily="18" charset="0"/>
              </a:rPr>
              <a:t>you</a:t>
            </a:r>
            <a:r>
              <a:rPr lang="cs-CZ" b="1" dirty="0">
                <a:ea typeface="Times New Roman" panose="02020603050405020304" pitchFamily="18" charset="0"/>
              </a:rPr>
              <a:t> SMART?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Networking and </a:t>
            </a:r>
            <a:r>
              <a:rPr lang="cs-CZ" dirty="0" err="1">
                <a:ea typeface="Times New Roman" panose="02020603050405020304" pitchFamily="18" charset="0"/>
              </a:rPr>
              <a:t>matchmaking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with foreign partners in the form of companies, </a:t>
            </a: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dirty="0">
                <a:ea typeface="Times New Roman" panose="02020603050405020304" pitchFamily="18" charset="0"/>
              </a:rPr>
              <a:t>     </a:t>
            </a:r>
            <a:r>
              <a:rPr lang="en-US" dirty="0" err="1">
                <a:ea typeface="Times New Roman" panose="02020603050405020304" pitchFamily="18" charset="0"/>
              </a:rPr>
              <a:t>universit</a:t>
            </a:r>
            <a:r>
              <a:rPr lang="cs-CZ" dirty="0" err="1">
                <a:ea typeface="Times New Roman" panose="02020603050405020304" pitchFamily="18" charset="0"/>
              </a:rPr>
              <a:t>ies</a:t>
            </a:r>
            <a:r>
              <a:rPr lang="en-US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research</a:t>
            </a:r>
            <a:r>
              <a:rPr lang="en-US" dirty="0">
                <a:ea typeface="Times New Roman" panose="02020603050405020304" pitchFamily="18" charset="0"/>
              </a:rPr>
              <a:t> teams</a:t>
            </a:r>
            <a:endParaRPr lang="cs-CZ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ea typeface="Times New Roman" panose="02020603050405020304" pitchFamily="18" charset="0"/>
              </a:rPr>
              <a:t>Cooperation</a:t>
            </a:r>
            <a:r>
              <a:rPr lang="cs-CZ" dirty="0">
                <a:ea typeface="Times New Roman" panose="02020603050405020304" pitchFamily="18" charset="0"/>
              </a:rPr>
              <a:t> on </a:t>
            </a:r>
            <a:r>
              <a:rPr lang="cs-CZ" dirty="0" err="1">
                <a:ea typeface="Times New Roman" panose="02020603050405020304" pitchFamily="18" charset="0"/>
              </a:rPr>
              <a:t>international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events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projects</a:t>
            </a:r>
            <a:endParaRPr lang="cs-CZ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The European Digital Innovation Hub operates here to support the digitization of SMEs</a:t>
            </a:r>
            <a:endParaRPr lang="cs-CZ" dirty="0">
              <a:ea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16C3DF8-F934-461A-B9EF-CB5AEB64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363" y="614241"/>
            <a:ext cx="8610600" cy="869326"/>
          </a:xfrm>
        </p:spPr>
        <p:txBody>
          <a:bodyPr/>
          <a:lstStyle/>
          <a:p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  R&amp;D Support</a:t>
            </a:r>
            <a:b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i="0" cap="all" dirty="0">
                <a:solidFill>
                  <a:srgbClr val="001329"/>
                </a:solidFill>
                <a:effectLst/>
                <a:latin typeface="Intro"/>
              </a:rPr>
            </a:br>
            <a:endParaRPr lang="cs-CZ" sz="2800" spc="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DB33CE-B287-4B55-A29D-3038EB1C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2174" y="6487606"/>
            <a:ext cx="607650" cy="238476"/>
          </a:xfrm>
          <a:prstGeom prst="rect">
            <a:avLst/>
          </a:prstGeom>
        </p:spPr>
      </p:pic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7F6E47D-2A11-47AF-AFA9-11F0E34536C8}"/>
              </a:ext>
            </a:extLst>
          </p:cNvPr>
          <p:cNvSpPr txBox="1"/>
          <p:nvPr/>
        </p:nvSpPr>
        <p:spPr>
          <a:xfrm>
            <a:off x="147052" y="6479861"/>
            <a:ext cx="36573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</a:t>
            </a:r>
            <a:endParaRPr sz="1000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05C8B69-B267-F9BD-C0E1-D98EC93A25E8}"/>
              </a:ext>
            </a:extLst>
          </p:cNvPr>
          <p:cNvSpPr txBox="1"/>
          <p:nvPr/>
        </p:nvSpPr>
        <p:spPr>
          <a:xfrm>
            <a:off x="1558217" y="1595324"/>
            <a:ext cx="10042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b="1" dirty="0" err="1">
                <a:ea typeface="Times New Roman" panose="02020603050405020304" pitchFamily="18" charset="0"/>
              </a:rPr>
              <a:t>The</a:t>
            </a:r>
            <a:r>
              <a:rPr lang="cs-CZ" b="1" dirty="0">
                <a:ea typeface="Times New Roman" panose="02020603050405020304" pitchFamily="18" charset="0"/>
              </a:rPr>
              <a:t> Liberec Region </a:t>
            </a:r>
            <a:r>
              <a:rPr lang="cs-CZ" b="1" dirty="0" err="1">
                <a:ea typeface="Times New Roman" panose="02020603050405020304" pitchFamily="18" charset="0"/>
              </a:rPr>
              <a:t>belongs</a:t>
            </a:r>
            <a:r>
              <a:rPr lang="cs-CZ" b="1" dirty="0">
                <a:ea typeface="Times New Roman" panose="02020603050405020304" pitchFamily="18" charset="0"/>
              </a:rPr>
              <a:t> to </a:t>
            </a:r>
            <a:r>
              <a:rPr lang="cs-CZ" b="1" dirty="0" err="1">
                <a:ea typeface="Times New Roman" panose="02020603050405020304" pitchFamily="18" charset="0"/>
              </a:rPr>
              <a:t>the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European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leaders</a:t>
            </a:r>
            <a:r>
              <a:rPr lang="cs-CZ" b="1" dirty="0">
                <a:ea typeface="Times New Roman" panose="02020603050405020304" pitchFamily="18" charset="0"/>
              </a:rPr>
              <a:t> in </a:t>
            </a:r>
            <a:r>
              <a:rPr lang="cs-CZ" b="1" dirty="0" err="1">
                <a:ea typeface="Times New Roman" panose="02020603050405020304" pitchFamily="18" charset="0"/>
              </a:rPr>
              <a:t>the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following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areas</a:t>
            </a:r>
            <a:r>
              <a:rPr lang="cs-CZ" b="1" dirty="0"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ea typeface="Times New Roman" panose="02020603050405020304" pitchFamily="18" charset="0"/>
              </a:rPr>
              <a:t>Nanomaterials</a:t>
            </a:r>
            <a:r>
              <a:rPr lang="cs-CZ" dirty="0">
                <a:ea typeface="Times New Roman" panose="02020603050405020304" pitchFamily="18" charset="0"/>
              </a:rPr>
              <a:t>: </a:t>
            </a:r>
            <a:r>
              <a:rPr lang="cs-CZ" dirty="0" err="1">
                <a:ea typeface="Times New Roman" panose="02020603050405020304" pitchFamily="18" charset="0"/>
              </a:rPr>
              <a:t>close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cooperation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between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nanotechnology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companies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Technical</a:t>
            </a:r>
            <a:r>
              <a:rPr lang="cs-CZ" dirty="0">
                <a:ea typeface="Times New Roman" panose="02020603050405020304" pitchFamily="18" charset="0"/>
              </a:rPr>
              <a:t> university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Liberec, </a:t>
            </a:r>
            <a:r>
              <a:rPr lang="cs-CZ" dirty="0" err="1">
                <a:ea typeface="Times New Roman" panose="02020603050405020304" pitchFamily="18" charset="0"/>
              </a:rPr>
              <a:t>where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industrial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production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nanofibres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was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born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</a:rPr>
              <a:t>Nanospider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machine</a:t>
            </a:r>
            <a:r>
              <a:rPr lang="cs-CZ" dirty="0">
                <a:ea typeface="Times New Roman" panose="02020603050405020304" pitchFamily="18" charset="0"/>
              </a:rPr>
              <a:t>)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ea typeface="Times New Roman" panose="02020603050405020304" pitchFamily="18" charset="0"/>
              </a:rPr>
              <a:t>Optoelectronics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optics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scientific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instruments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satellites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</a:rPr>
              <a:t>Toptec</a:t>
            </a:r>
            <a:r>
              <a:rPr lang="cs-CZ" dirty="0">
                <a:ea typeface="Times New Roman" panose="02020603050405020304" pitchFamily="18" charset="0"/>
              </a:rPr>
              <a:t> Co. and </a:t>
            </a:r>
            <a:r>
              <a:rPr lang="cs-CZ" dirty="0" err="1">
                <a:ea typeface="Times New Roman" panose="02020603050405020304" pitchFamily="18" charset="0"/>
              </a:rPr>
              <a:t>Crytur</a:t>
            </a:r>
            <a:r>
              <a:rPr lang="cs-CZ" dirty="0">
                <a:ea typeface="Times New Roman" panose="02020603050405020304" pitchFamily="18" charset="0"/>
              </a:rPr>
              <a:t> Co.)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ea typeface="Times New Roman" panose="02020603050405020304" pitchFamily="18" charset="0"/>
              </a:rPr>
              <a:t>Glass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industry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</a:rPr>
              <a:t>Crystal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Valley</a:t>
            </a:r>
            <a:r>
              <a:rPr lang="cs-CZ" dirty="0">
                <a:ea typeface="Times New Roman" panose="02020603050405020304" pitchFamily="18" charset="0"/>
              </a:rPr>
              <a:t>: </a:t>
            </a:r>
            <a:r>
              <a:rPr lang="cs-CZ" dirty="0">
                <a:ea typeface="Times New Roman" panose="02020603050405020304" pitchFamily="18" charset="0"/>
                <a:hlinkClick r:id="rId3"/>
              </a:rPr>
              <a:t>crystalvalley.cz</a:t>
            </a:r>
            <a:r>
              <a:rPr lang="cs-CZ" dirty="0">
                <a:ea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ea typeface="Times New Roman" panose="02020603050405020304" pitchFamily="18" charset="0"/>
              </a:rPr>
              <a:t>Advanced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mechanical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engineering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>
                <a:ea typeface="Times New Roman" panose="02020603050405020304" pitchFamily="18" charset="0"/>
                <a:hlinkClick r:id="rId4"/>
              </a:rPr>
              <a:t>VUTS</a:t>
            </a:r>
            <a:r>
              <a:rPr lang="cs-CZ" dirty="0">
                <a:ea typeface="Times New Roman" panose="02020603050405020304" pitchFamily="18" charset="0"/>
              </a:rPr>
              <a:t>)   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ea typeface="Times New Roman" panose="02020603050405020304" pitchFamily="18" charset="0"/>
              </a:rPr>
              <a:t>More </a:t>
            </a:r>
            <a:r>
              <a:rPr lang="cs-CZ" dirty="0" err="1">
                <a:ea typeface="Times New Roman" panose="02020603050405020304" pitchFamily="18" charset="0"/>
              </a:rPr>
              <a:t>information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contact</a:t>
            </a:r>
            <a:r>
              <a:rPr lang="cs-CZ" dirty="0">
                <a:ea typeface="Times New Roman" panose="02020603050405020304" pitchFamily="18" charset="0"/>
              </a:rPr>
              <a:t>: </a:t>
            </a:r>
            <a:r>
              <a:rPr lang="cs-CZ" dirty="0">
                <a:ea typeface="Times New Roman" panose="02020603050405020304" pitchFamily="18" charset="0"/>
                <a:hlinkClick r:id="rId5"/>
              </a:rPr>
              <a:t>1012plus.cz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Shape 3613">
            <a:extLst>
              <a:ext uri="{FF2B5EF4-FFF2-40B4-BE49-F238E27FC236}">
                <a16:creationId xmlns:a16="http://schemas.microsoft.com/office/drawing/2014/main" id="{CC57BB2F-9C52-6D99-81EB-FC098EA3067E}"/>
              </a:ext>
            </a:extLst>
          </p:cNvPr>
          <p:cNvSpPr/>
          <p:nvPr/>
        </p:nvSpPr>
        <p:spPr>
          <a:xfrm>
            <a:off x="591707" y="1595324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hape 3613">
            <a:extLst>
              <a:ext uri="{FF2B5EF4-FFF2-40B4-BE49-F238E27FC236}">
                <a16:creationId xmlns:a16="http://schemas.microsoft.com/office/drawing/2014/main" id="{F431F2D5-8C91-91B7-B432-4FB923B79E39}"/>
              </a:ext>
            </a:extLst>
          </p:cNvPr>
          <p:cNvSpPr/>
          <p:nvPr/>
        </p:nvSpPr>
        <p:spPr>
          <a:xfrm>
            <a:off x="591706" y="4594158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7" name="Obrázek 6" descr="Obsah obrázku text, vektorová grafika&#10;&#10;Popis byl vytvořen automaticky">
            <a:extLst>
              <a:ext uri="{FF2B5EF4-FFF2-40B4-BE49-F238E27FC236}">
                <a16:creationId xmlns:a16="http://schemas.microsoft.com/office/drawing/2014/main" id="{6F840948-E0F0-F0EF-E866-F41FFB9AE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618" y="3523002"/>
            <a:ext cx="1786371" cy="11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6C3DF8-F934-461A-B9EF-CB5AEB64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028700"/>
            <a:ext cx="8610600" cy="509645"/>
          </a:xfrm>
        </p:spPr>
        <p:txBody>
          <a:bodyPr/>
          <a:lstStyle/>
          <a:p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Lipo.ink-our</a:t>
            </a:r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</a:t>
            </a:r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incubator</a:t>
            </a:r>
            <a:endParaRPr lang="cs-CZ" sz="2800" spc="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DB33CE-B287-4B55-A29D-3038EB1C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2174" y="6487606"/>
            <a:ext cx="607650" cy="2384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0700" y="2647299"/>
            <a:ext cx="675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>
                <a:ea typeface="Times New Roman" panose="02020603050405020304" pitchFamily="18" charset="0"/>
              </a:rPr>
              <a:t>Help </a:t>
            </a:r>
            <a:r>
              <a:rPr lang="cs-CZ" dirty="0" err="1">
                <a:ea typeface="Times New Roman" panose="02020603050405020304" pitchFamily="18" charset="0"/>
              </a:rPr>
              <a:t>through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The </a:t>
            </a:r>
            <a:r>
              <a:rPr lang="en-US" dirty="0" err="1">
                <a:ea typeface="Times New Roman" panose="02020603050405020304" pitchFamily="18" charset="0"/>
              </a:rPr>
              <a:t>PlatInn</a:t>
            </a:r>
            <a:r>
              <a:rPr lang="en-US" dirty="0">
                <a:ea typeface="Times New Roman" panose="02020603050405020304" pitchFamily="18" charset="0"/>
              </a:rPr>
              <a:t> business and innovation program originates from Switzerland to grow and innovate</a:t>
            </a:r>
            <a:r>
              <a:rPr lang="cs-CZ" dirty="0">
                <a:ea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10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966876" y="2653214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7F6E47D-2A11-47AF-AFA9-11F0E34536C8}"/>
              </a:ext>
            </a:extLst>
          </p:cNvPr>
          <p:cNvSpPr txBox="1"/>
          <p:nvPr/>
        </p:nvSpPr>
        <p:spPr>
          <a:xfrm>
            <a:off x="147052" y="6479861"/>
            <a:ext cx="36573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</a:t>
            </a:r>
            <a:endParaRPr sz="1000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05C8B69-B267-F9BD-C0E1-D98EC93A25E8}"/>
              </a:ext>
            </a:extLst>
          </p:cNvPr>
          <p:cNvSpPr txBox="1"/>
          <p:nvPr/>
        </p:nvSpPr>
        <p:spPr>
          <a:xfrm>
            <a:off x="1790700" y="3497954"/>
            <a:ext cx="675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>
                <a:ea typeface="Times New Roman" panose="02020603050405020304" pitchFamily="18" charset="0"/>
              </a:rPr>
              <a:t>F</a:t>
            </a:r>
            <a:r>
              <a:rPr lang="en-US" dirty="0" err="1">
                <a:ea typeface="Times New Roman" panose="02020603050405020304" pitchFamily="18" charset="0"/>
              </a:rPr>
              <a:t>ounding</a:t>
            </a:r>
            <a:r>
              <a:rPr lang="en-US" dirty="0">
                <a:ea typeface="Times New Roman" panose="02020603050405020304" pitchFamily="18" charset="0"/>
              </a:rPr>
              <a:t> member of the </a:t>
            </a:r>
            <a:r>
              <a:rPr lang="cs-CZ" dirty="0" err="1">
                <a:ea typeface="Times New Roman" panose="02020603050405020304" pitchFamily="18" charset="0"/>
              </a:rPr>
              <a:t>first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nationwide network of innovation centers YNOVATE</a:t>
            </a:r>
            <a:r>
              <a:rPr lang="cs-CZ" dirty="0">
                <a:ea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</a:rPr>
              <a:t>which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can</a:t>
            </a:r>
            <a:r>
              <a:rPr lang="cs-CZ" dirty="0">
                <a:ea typeface="Times New Roman" panose="02020603050405020304" pitchFamily="18" charset="0"/>
              </a:rPr>
              <a:t> lead </a:t>
            </a:r>
            <a:r>
              <a:rPr lang="en-US" dirty="0">
                <a:ea typeface="Times New Roman" panose="02020603050405020304" pitchFamily="18" charset="0"/>
              </a:rPr>
              <a:t>innovative, ambitious, and sustainable businesses.</a:t>
            </a: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Shape 3613">
            <a:extLst>
              <a:ext uri="{FF2B5EF4-FFF2-40B4-BE49-F238E27FC236}">
                <a16:creationId xmlns:a16="http://schemas.microsoft.com/office/drawing/2014/main" id="{CC57BB2F-9C52-6D99-81EB-FC098EA3067E}"/>
              </a:ext>
            </a:extLst>
          </p:cNvPr>
          <p:cNvSpPr/>
          <p:nvPr/>
        </p:nvSpPr>
        <p:spPr>
          <a:xfrm>
            <a:off x="966876" y="3501601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267499F-542E-0E19-264C-80E30BDBA576}"/>
              </a:ext>
            </a:extLst>
          </p:cNvPr>
          <p:cNvSpPr txBox="1"/>
          <p:nvPr/>
        </p:nvSpPr>
        <p:spPr>
          <a:xfrm>
            <a:off x="1790700" y="4540525"/>
            <a:ext cx="675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 err="1">
                <a:ea typeface="Times New Roman" panose="02020603050405020304" pitchFamily="18" charset="0"/>
              </a:rPr>
              <a:t>Clients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mainly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</a:rPr>
              <a:t> Internet of </a:t>
            </a:r>
            <a:r>
              <a:rPr lang="cs-CZ" dirty="0" err="1">
                <a:ea typeface="Times New Roman" panose="02020603050405020304" pitchFamily="18" charset="0"/>
              </a:rPr>
              <a:t>Things</a:t>
            </a:r>
            <a:r>
              <a:rPr lang="cs-CZ" dirty="0">
                <a:ea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</a:rPr>
              <a:t>Virtual</a:t>
            </a:r>
            <a:r>
              <a:rPr lang="cs-CZ" dirty="0">
                <a:ea typeface="Times New Roman" panose="02020603050405020304" pitchFamily="18" charset="0"/>
              </a:rPr>
              <a:t> Reality, </a:t>
            </a:r>
            <a:r>
              <a:rPr lang="cs-CZ" dirty="0" err="1">
                <a:ea typeface="Times New Roman" panose="02020603050405020304" pitchFamily="18" charset="0"/>
              </a:rPr>
              <a:t>Artificial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Intelligence</a:t>
            </a:r>
            <a:r>
              <a:rPr lang="cs-CZ" dirty="0">
                <a:ea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5" name="Shape 3613">
            <a:extLst>
              <a:ext uri="{FF2B5EF4-FFF2-40B4-BE49-F238E27FC236}">
                <a16:creationId xmlns:a16="http://schemas.microsoft.com/office/drawing/2014/main" id="{F431F2D5-8C91-91B7-B432-4FB923B79E39}"/>
              </a:ext>
            </a:extLst>
          </p:cNvPr>
          <p:cNvSpPr/>
          <p:nvPr/>
        </p:nvSpPr>
        <p:spPr>
          <a:xfrm>
            <a:off x="966876" y="4546308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896249-48C6-40B9-6262-C6C139DD8CDD}"/>
              </a:ext>
            </a:extLst>
          </p:cNvPr>
          <p:cNvSpPr txBox="1"/>
          <p:nvPr/>
        </p:nvSpPr>
        <p:spPr>
          <a:xfrm>
            <a:off x="1790699" y="5348964"/>
            <a:ext cx="675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 err="1">
                <a:ea typeface="Times New Roman" panose="02020603050405020304" pitchFamily="18" charset="0"/>
              </a:rPr>
              <a:t>Clients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foreign</a:t>
            </a:r>
            <a:r>
              <a:rPr lang="cs-CZ" dirty="0">
                <a:ea typeface="Times New Roman" panose="02020603050405020304" pitchFamily="18" charset="0"/>
              </a:rPr>
              <a:t> business </a:t>
            </a:r>
            <a:r>
              <a:rPr lang="cs-CZ" dirty="0" err="1">
                <a:ea typeface="Times New Roman" panose="02020603050405020304" pitchFamily="18" charset="0"/>
              </a:rPr>
              <a:t>partners</a:t>
            </a:r>
            <a:r>
              <a:rPr lang="cs-CZ" dirty="0">
                <a:ea typeface="Times New Roman" panose="02020603050405020304" pitchFamily="18" charset="0"/>
              </a:rPr>
              <a:t> are </a:t>
            </a:r>
            <a:r>
              <a:rPr lang="cs-CZ" dirty="0" err="1">
                <a:ea typeface="Times New Roman" panose="02020603050405020304" pitchFamily="18" charset="0"/>
              </a:rPr>
              <a:t>helped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listing on the stock </a:t>
            </a:r>
            <a:r>
              <a:rPr lang="cs-CZ" dirty="0">
                <a:ea typeface="Times New Roman" panose="02020603050405020304" pitchFamily="18" charset="0"/>
              </a:rPr>
              <a:t>e</a:t>
            </a:r>
            <a:r>
              <a:rPr lang="en-US" dirty="0" err="1">
                <a:ea typeface="Times New Roman" panose="02020603050405020304" pitchFamily="18" charset="0"/>
              </a:rPr>
              <a:t>xchange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</a:rPr>
              <a:t>Hardwario</a:t>
            </a:r>
            <a:r>
              <a:rPr lang="cs-CZ" dirty="0">
                <a:ea typeface="Times New Roman" panose="02020603050405020304" pitchFamily="18" charset="0"/>
              </a:rPr>
              <a:t> Co., Statotest Co.).</a:t>
            </a: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Shape 3613">
            <a:extLst>
              <a:ext uri="{FF2B5EF4-FFF2-40B4-BE49-F238E27FC236}">
                <a16:creationId xmlns:a16="http://schemas.microsoft.com/office/drawing/2014/main" id="{20B6C6A7-C12E-082B-FADF-5166D95D714B}"/>
              </a:ext>
            </a:extLst>
          </p:cNvPr>
          <p:cNvSpPr/>
          <p:nvPr/>
        </p:nvSpPr>
        <p:spPr>
          <a:xfrm>
            <a:off x="973080" y="5348964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20D3FF-8A77-8AA4-D4C4-5ECE5FD6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80" y="2457423"/>
            <a:ext cx="3228720" cy="21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EECA2C-6C7A-DBCA-CAC2-4847E87D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80" y="4705520"/>
            <a:ext cx="3228720" cy="21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02A4A3-7EB2-DC16-4966-703D688EF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327" y="102900"/>
            <a:ext cx="1044586" cy="215248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45EFA9-FE25-EE4F-53C1-3A4B622CB40B}"/>
              </a:ext>
            </a:extLst>
          </p:cNvPr>
          <p:cNvSpPr txBox="1"/>
          <p:nvPr/>
        </p:nvSpPr>
        <p:spPr>
          <a:xfrm>
            <a:off x="1790699" y="1977826"/>
            <a:ext cx="875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>
                <a:ea typeface="Times New Roman" panose="02020603050405020304" pitchFamily="18" charset="0"/>
              </a:rPr>
              <a:t>Support </a:t>
            </a:r>
            <a:r>
              <a:rPr lang="cs-CZ" dirty="0" err="1">
                <a:ea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small</a:t>
            </a:r>
            <a:r>
              <a:rPr lang="cs-CZ" dirty="0">
                <a:ea typeface="Times New Roman" panose="02020603050405020304" pitchFamily="18" charset="0"/>
              </a:rPr>
              <a:t> and medium </a:t>
            </a:r>
            <a:r>
              <a:rPr lang="cs-CZ" dirty="0" err="1">
                <a:ea typeface="Times New Roman" panose="02020603050405020304" pitchFamily="18" charset="0"/>
              </a:rPr>
              <a:t>sized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brand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new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firms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region. </a:t>
            </a: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Shape 3613">
            <a:extLst>
              <a:ext uri="{FF2B5EF4-FFF2-40B4-BE49-F238E27FC236}">
                <a16:creationId xmlns:a16="http://schemas.microsoft.com/office/drawing/2014/main" id="{7CB27AB0-6995-121C-C8F6-46E9CC393961}"/>
              </a:ext>
            </a:extLst>
          </p:cNvPr>
          <p:cNvSpPr/>
          <p:nvPr/>
        </p:nvSpPr>
        <p:spPr>
          <a:xfrm>
            <a:off x="966876" y="1972642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1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6C3DF8-F934-461A-B9EF-CB5AEB64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028700"/>
            <a:ext cx="8610600" cy="509645"/>
          </a:xfrm>
        </p:spPr>
        <p:txBody>
          <a:bodyPr/>
          <a:lstStyle/>
          <a:p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investujpodjestedem.cz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DB33CE-B287-4B55-A29D-3038EB1C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2174" y="6487606"/>
            <a:ext cx="607650" cy="2384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0700" y="2261447"/>
            <a:ext cx="89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/>
              <a:t>Web </a:t>
            </a:r>
            <a:r>
              <a:rPr lang="cs-CZ" dirty="0" err="1"/>
              <a:t>sites</a:t>
            </a:r>
            <a:r>
              <a:rPr lang="cs-CZ" dirty="0"/>
              <a:t> </a:t>
            </a:r>
            <a:r>
              <a:rPr lang="cs-CZ" dirty="0" err="1"/>
              <a:t>providing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Liberec Region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</a:t>
            </a:r>
            <a:r>
              <a:rPr lang="cs-CZ" b="0" i="0" dirty="0" err="1">
                <a:effectLst/>
              </a:rPr>
              <a:t>nformation</a:t>
            </a:r>
            <a:r>
              <a:rPr lang="cs-CZ" b="0" i="0" dirty="0">
                <a:effectLst/>
              </a:rPr>
              <a:t> </a:t>
            </a:r>
            <a:r>
              <a:rPr lang="cs-CZ" b="0" i="0" dirty="0" err="1">
                <a:effectLst/>
              </a:rPr>
              <a:t>for</a:t>
            </a:r>
            <a:r>
              <a:rPr lang="cs-CZ" b="0" i="0" dirty="0">
                <a:effectLst/>
              </a:rPr>
              <a:t> </a:t>
            </a:r>
            <a:r>
              <a:rPr lang="cs-CZ" b="0" i="0" dirty="0" err="1">
                <a:effectLst/>
              </a:rPr>
              <a:t>the</a:t>
            </a:r>
            <a:r>
              <a:rPr lang="cs-CZ" b="0" i="0" dirty="0">
                <a:effectLst/>
              </a:rPr>
              <a:t> </a:t>
            </a:r>
            <a:r>
              <a:rPr lang="cs-CZ" b="0" i="0" dirty="0" err="1">
                <a:effectLst/>
              </a:rPr>
              <a:t>investors</a:t>
            </a:r>
            <a:r>
              <a:rPr lang="cs-CZ" dirty="0"/>
              <a:t> (FAQ, </a:t>
            </a:r>
            <a:r>
              <a:rPr lang="cs-CZ" dirty="0" err="1"/>
              <a:t>offers</a:t>
            </a:r>
            <a:r>
              <a:rPr lang="cs-CZ" dirty="0"/>
              <a:t>, </a:t>
            </a:r>
            <a:r>
              <a:rPr lang="cs-CZ" dirty="0" err="1"/>
              <a:t>consultation</a:t>
            </a:r>
            <a:r>
              <a:rPr lang="cs-CZ" dirty="0"/>
              <a:t>, support).</a:t>
            </a:r>
          </a:p>
        </p:txBody>
      </p:sp>
      <p:sp>
        <p:nvSpPr>
          <p:cNvPr id="10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966876" y="2261447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7F6E47D-2A11-47AF-AFA9-11F0E34536C8}"/>
              </a:ext>
            </a:extLst>
          </p:cNvPr>
          <p:cNvSpPr txBox="1"/>
          <p:nvPr/>
        </p:nvSpPr>
        <p:spPr>
          <a:xfrm>
            <a:off x="147052" y="6479861"/>
            <a:ext cx="36573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</a:t>
            </a:r>
            <a:endParaRPr sz="1000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9CB62CD-18B4-814E-5DDE-CB094A43F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758" y="3885360"/>
            <a:ext cx="3324689" cy="182905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F3CA9F8-6D72-1964-74B6-785DE3903C99}"/>
              </a:ext>
            </a:extLst>
          </p:cNvPr>
          <p:cNvSpPr txBox="1"/>
          <p:nvPr/>
        </p:nvSpPr>
        <p:spPr>
          <a:xfrm>
            <a:off x="1790700" y="3303892"/>
            <a:ext cx="875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cs-CZ" dirty="0" err="1"/>
              <a:t>B</a:t>
            </a:r>
            <a:r>
              <a:rPr lang="cs-CZ" b="0" i="0" dirty="0" err="1">
                <a:effectLst/>
              </a:rPr>
              <a:t>rownfields</a:t>
            </a:r>
            <a:r>
              <a:rPr lang="cs-CZ" b="0" i="0" dirty="0">
                <a:effectLst/>
              </a:rPr>
              <a:t> a </a:t>
            </a:r>
            <a:r>
              <a:rPr lang="cs-CZ" b="0" i="0" dirty="0" err="1">
                <a:effectLst/>
              </a:rPr>
              <a:t>greenfields</a:t>
            </a:r>
            <a:r>
              <a:rPr lang="cs-CZ" b="0" i="0" dirty="0">
                <a:effectLst/>
              </a:rPr>
              <a:t> database (</a:t>
            </a:r>
            <a:r>
              <a:rPr lang="cs-CZ" b="0" i="0" dirty="0" err="1">
                <a:effectLst/>
              </a:rPr>
              <a:t>approx</a:t>
            </a:r>
            <a:r>
              <a:rPr lang="cs-CZ" b="0" i="0" dirty="0">
                <a:effectLst/>
              </a:rPr>
              <a:t>. 260 </a:t>
            </a:r>
            <a:r>
              <a:rPr lang="cs-CZ" b="0" i="0" dirty="0" err="1">
                <a:effectLst/>
              </a:rPr>
              <a:t>locations</a:t>
            </a:r>
            <a:r>
              <a:rPr lang="cs-CZ" b="0" i="0" dirty="0">
                <a:effectLst/>
              </a:rPr>
              <a:t>).</a:t>
            </a:r>
            <a:endParaRPr lang="cs-CZ" dirty="0"/>
          </a:p>
        </p:txBody>
      </p:sp>
      <p:sp>
        <p:nvSpPr>
          <p:cNvPr id="17" name="Shape 3613">
            <a:extLst>
              <a:ext uri="{FF2B5EF4-FFF2-40B4-BE49-F238E27FC236}">
                <a16:creationId xmlns:a16="http://schemas.microsoft.com/office/drawing/2014/main" id="{20AC01A6-B0DB-F232-E31A-5817806EDB72}"/>
              </a:ext>
            </a:extLst>
          </p:cNvPr>
          <p:cNvSpPr/>
          <p:nvPr/>
        </p:nvSpPr>
        <p:spPr>
          <a:xfrm>
            <a:off x="966876" y="3303892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6C3DF8-F934-461A-B9EF-CB5AEB64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02805"/>
            <a:ext cx="8610600" cy="509645"/>
          </a:xfrm>
        </p:spPr>
        <p:txBody>
          <a:bodyPr/>
          <a:lstStyle/>
          <a:p>
            <a:r>
              <a:rPr lang="cs-CZ" sz="2800" spc="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  <a:r>
              <a:rPr lang="cs-CZ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Resort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DB33CE-B287-4B55-A29D-3038EB1C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2174" y="6487606"/>
            <a:ext cx="607650" cy="2384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93521" y="1287360"/>
            <a:ext cx="9376452" cy="2482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/>
              <a:t>T</a:t>
            </a:r>
            <a:r>
              <a:rPr lang="en-US" dirty="0"/>
              <a:t>he priority of the regional health service is the </a:t>
            </a:r>
            <a:r>
              <a:rPr lang="en-US" b="1" dirty="0"/>
              <a:t>Hospital Modernization Project</a:t>
            </a:r>
            <a:r>
              <a:rPr lang="cs-CZ" dirty="0"/>
              <a:t>.</a:t>
            </a:r>
            <a:r>
              <a:rPr lang="cs-CZ" b="1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en-US" dirty="0"/>
              <a:t>hospital, which </a:t>
            </a:r>
            <a:r>
              <a:rPr lang="cs-CZ" dirty="0" err="1"/>
              <a:t>provides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high-quality</a:t>
            </a:r>
            <a:r>
              <a:rPr lang="en-US" dirty="0"/>
              <a:t> </a:t>
            </a:r>
            <a:r>
              <a:rPr lang="cs-CZ" dirty="0" err="1"/>
              <a:t>medical</a:t>
            </a:r>
            <a:r>
              <a:rPr lang="cs-CZ" dirty="0"/>
              <a:t> care</a:t>
            </a:r>
            <a:r>
              <a:rPr lang="en-US" dirty="0"/>
              <a:t> for the needs of the residents not only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en-US" dirty="0"/>
              <a:t>the Liberec Region.</a:t>
            </a:r>
            <a:endParaRPr lang="cs-CZ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8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 err="1"/>
              <a:t>Emergency</a:t>
            </a:r>
            <a:r>
              <a:rPr lang="cs-CZ" b="1" dirty="0"/>
              <a:t> </a:t>
            </a:r>
            <a:r>
              <a:rPr lang="cs-CZ" b="1" dirty="0" err="1"/>
              <a:t>Medical</a:t>
            </a:r>
            <a:r>
              <a:rPr lang="cs-CZ" b="1" dirty="0"/>
              <a:t> Center </a:t>
            </a:r>
            <a:r>
              <a:rPr lang="cs-CZ" dirty="0"/>
              <a:t>– </a:t>
            </a:r>
            <a:r>
              <a:rPr lang="cs-CZ" dirty="0" err="1"/>
              <a:t>effectively</a:t>
            </a:r>
            <a:r>
              <a:rPr lang="cs-CZ" dirty="0"/>
              <a:t> </a:t>
            </a:r>
            <a:r>
              <a:rPr lang="cs-CZ" dirty="0" err="1"/>
              <a:t>shared</a:t>
            </a:r>
            <a:r>
              <a:rPr lang="cs-CZ" dirty="0"/>
              <a:t> area of ​​</a:t>
            </a:r>
            <a:r>
              <a:rPr lang="cs-CZ" dirty="0" err="1"/>
              <a:t>emergency</a:t>
            </a:r>
            <a:r>
              <a:rPr lang="cs-CZ" dirty="0"/>
              <a:t>,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diagnostics</a:t>
            </a:r>
            <a:r>
              <a:rPr lang="cs-CZ" dirty="0"/>
              <a:t>, </a:t>
            </a:r>
            <a:r>
              <a:rPr lang="cs-CZ" dirty="0" err="1"/>
              <a:t>inpatient</a:t>
            </a:r>
            <a:r>
              <a:rPr lang="cs-CZ" dirty="0"/>
              <a:t> </a:t>
            </a:r>
            <a:r>
              <a:rPr lang="cs-CZ" dirty="0" err="1"/>
              <a:t>areas</a:t>
            </a:r>
            <a:r>
              <a:rPr lang="cs-CZ" dirty="0"/>
              <a:t> (</a:t>
            </a:r>
            <a:r>
              <a:rPr lang="cs-CZ" dirty="0" err="1"/>
              <a:t>intensive</a:t>
            </a:r>
            <a:r>
              <a:rPr lang="cs-CZ" dirty="0"/>
              <a:t> care and </a:t>
            </a:r>
            <a:r>
              <a:rPr lang="cs-CZ" dirty="0" err="1"/>
              <a:t>resuscitation</a:t>
            </a:r>
            <a:r>
              <a:rPr lang="cs-CZ" dirty="0"/>
              <a:t> </a:t>
            </a:r>
            <a:r>
              <a:rPr lang="cs-CZ" dirty="0" err="1"/>
              <a:t>beds</a:t>
            </a:r>
            <a:r>
              <a:rPr lang="cs-CZ" dirty="0"/>
              <a:t>, </a:t>
            </a:r>
            <a:r>
              <a:rPr lang="cs-CZ" dirty="0" err="1"/>
              <a:t>beds</a:t>
            </a:r>
            <a:r>
              <a:rPr lang="cs-CZ" dirty="0"/>
              <a:t> of super-</a:t>
            </a:r>
            <a:r>
              <a:rPr lang="cs-CZ" dirty="0" err="1"/>
              <a:t>specialized</a:t>
            </a:r>
            <a:r>
              <a:rPr lang="cs-CZ" dirty="0"/>
              <a:t> </a:t>
            </a:r>
            <a:r>
              <a:rPr lang="cs-CZ" dirty="0" err="1"/>
              <a:t>workplaces</a:t>
            </a:r>
            <a:r>
              <a:rPr lang="cs-CZ" dirty="0"/>
              <a:t>, such as </a:t>
            </a:r>
            <a:r>
              <a:rPr lang="cs-CZ" dirty="0" err="1"/>
              <a:t>Cardiocenter</a:t>
            </a:r>
            <a:r>
              <a:rPr lang="cs-CZ" dirty="0"/>
              <a:t>, </a:t>
            </a:r>
            <a:r>
              <a:rPr lang="cs-CZ" dirty="0" err="1"/>
              <a:t>Comprehensive</a:t>
            </a:r>
            <a:r>
              <a:rPr lang="cs-CZ" dirty="0"/>
              <a:t> </a:t>
            </a:r>
            <a:r>
              <a:rPr lang="cs-CZ" dirty="0" err="1"/>
              <a:t>Oncology</a:t>
            </a:r>
            <a:r>
              <a:rPr lang="cs-CZ" dirty="0"/>
              <a:t> Center, Traumatology-</a:t>
            </a:r>
            <a:r>
              <a:rPr lang="cs-CZ" dirty="0" err="1"/>
              <a:t>Orthopedic</a:t>
            </a:r>
            <a:r>
              <a:rPr lang="cs-CZ" dirty="0"/>
              <a:t> Center, </a:t>
            </a:r>
            <a:r>
              <a:rPr lang="cs-CZ" dirty="0" err="1"/>
              <a:t>Cerebrovascular</a:t>
            </a:r>
            <a:r>
              <a:rPr lang="cs-CZ" dirty="0"/>
              <a:t> Center).</a:t>
            </a:r>
          </a:p>
        </p:txBody>
      </p:sp>
      <p:sp>
        <p:nvSpPr>
          <p:cNvPr id="10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1045718" y="1287360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Shape 3613">
            <a:extLst>
              <a:ext uri="{FF2B5EF4-FFF2-40B4-BE49-F238E27FC236}">
                <a16:creationId xmlns:a16="http://schemas.microsoft.com/office/drawing/2014/main" id="{B77C84CE-E5B7-4EBB-AA01-3E0A9E491C82}"/>
              </a:ext>
            </a:extLst>
          </p:cNvPr>
          <p:cNvSpPr/>
          <p:nvPr/>
        </p:nvSpPr>
        <p:spPr>
          <a:xfrm>
            <a:off x="1045718" y="2525973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7F6E47D-2A11-47AF-AFA9-11F0E34536C8}"/>
              </a:ext>
            </a:extLst>
          </p:cNvPr>
          <p:cNvSpPr txBox="1"/>
          <p:nvPr/>
        </p:nvSpPr>
        <p:spPr>
          <a:xfrm>
            <a:off x="147052" y="6479861"/>
            <a:ext cx="36573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cs-CZ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Liberec Region</a:t>
            </a:r>
            <a:endParaRPr sz="1000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9B5534C-21AB-DAB8-A95C-748A9C2CA0C4}"/>
              </a:ext>
            </a:extLst>
          </p:cNvPr>
          <p:cNvGrpSpPr/>
          <p:nvPr/>
        </p:nvGrpSpPr>
        <p:grpSpPr>
          <a:xfrm>
            <a:off x="1096192" y="4105358"/>
            <a:ext cx="9999616" cy="2032855"/>
            <a:chOff x="1096192" y="4040777"/>
            <a:chExt cx="9999616" cy="2032855"/>
          </a:xfrm>
        </p:grpSpPr>
        <p:pic>
          <p:nvPicPr>
            <p:cNvPr id="3" name="Obrázek 2" descr="Obsah obrázku venku, hora, příroda, silnice&#10;&#10;Popis byl vytvořen automaticky">
              <a:extLst>
                <a:ext uri="{FF2B5EF4-FFF2-40B4-BE49-F238E27FC236}">
                  <a16:creationId xmlns:a16="http://schemas.microsoft.com/office/drawing/2014/main" id="{DE09ACA5-F463-F4D8-3B4A-FD96B98A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3807" y="4040777"/>
              <a:ext cx="3607072" cy="2028978"/>
            </a:xfrm>
            <a:prstGeom prst="rect">
              <a:avLst/>
            </a:prstGeom>
          </p:spPr>
        </p:pic>
        <p:pic>
          <p:nvPicPr>
            <p:cNvPr id="5" name="Obrázek 4" descr="Obsah obrázku diagram&#10;&#10;Popis byl vytvořen automaticky">
              <a:extLst>
                <a:ext uri="{FF2B5EF4-FFF2-40B4-BE49-F238E27FC236}">
                  <a16:creationId xmlns:a16="http://schemas.microsoft.com/office/drawing/2014/main" id="{E76FEC24-928C-B32D-5B3D-C2B35E48E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192" y="4040777"/>
              <a:ext cx="3226754" cy="2032855"/>
            </a:xfrm>
            <a:prstGeom prst="rect">
              <a:avLst/>
            </a:prstGeom>
          </p:spPr>
        </p:pic>
        <p:pic>
          <p:nvPicPr>
            <p:cNvPr id="7" name="Obrázek 6" descr="Obsah obrázku hora, venku, příroda, silnice&#10;&#10;Popis byl vytvořen automaticky">
              <a:extLst>
                <a:ext uri="{FF2B5EF4-FFF2-40B4-BE49-F238E27FC236}">
                  <a16:creationId xmlns:a16="http://schemas.microsoft.com/office/drawing/2014/main" id="{8FF01133-8C77-DE77-2DF9-9CE6364D8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6807" y="4044654"/>
              <a:ext cx="3059001" cy="2028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63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Zástupný symbol obrázku 22">
            <a:extLst>
              <a:ext uri="{FF2B5EF4-FFF2-40B4-BE49-F238E27FC236}">
                <a16:creationId xmlns:a16="http://schemas.microsoft.com/office/drawing/2014/main" id="{3C40A4BB-20D1-36A8-E983-8011CE75B0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alphaModFix amt="60000"/>
          </a:blip>
          <a:srcRect r="3" b="15747"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48" name="Zástupný symbol obrázku 47" descr="Obsah obrázku sníh, venku, lyžování, strom&#10;&#10;Popis byl vytvořen automaticky">
            <a:extLst>
              <a:ext uri="{FF2B5EF4-FFF2-40B4-BE49-F238E27FC236}">
                <a16:creationId xmlns:a16="http://schemas.microsoft.com/office/drawing/2014/main" id="{31144C74-4D4F-AFAC-B8E1-2FDD1B85E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alphaModFix amt="60000"/>
          </a:blip>
          <a:srcRect t="1074" b="14624"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40" name="Zástupný symbol obrázku 39" descr="Obsah obrázku obloha, venku, sníh, příroda&#10;&#10;Popis byl vytvořen automaticky">
            <a:extLst>
              <a:ext uri="{FF2B5EF4-FFF2-40B4-BE49-F238E27FC236}">
                <a16:creationId xmlns:a16="http://schemas.microsoft.com/office/drawing/2014/main" id="{EFE11A04-A5E4-0EFD-528C-D492A6995F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alphaModFix amt="60000"/>
          </a:blip>
          <a:srcRect t="23551" b="7191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5" name="Zástupný symbol obrázku 4" descr="Obsah obrázku obloha, voda, venku, loď&#10;&#10;Popis byl vytvořen automaticky">
            <a:extLst>
              <a:ext uri="{FF2B5EF4-FFF2-40B4-BE49-F238E27FC236}">
                <a16:creationId xmlns:a16="http://schemas.microsoft.com/office/drawing/2014/main" id="{13567EE7-FE7F-9E17-D7E8-B9E5AB989D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alphaModFix amt="60000"/>
          </a:blip>
          <a:srcRect t="6148" b="9549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12" name="Preciosa Division – Name of the Presentation">
            <a:extLst>
              <a:ext uri="{FF2B5EF4-FFF2-40B4-BE49-F238E27FC236}">
                <a16:creationId xmlns:a16="http://schemas.microsoft.com/office/drawing/2014/main" id="{4882EB8A-90A5-4CDD-A208-8A3D18026CA3}"/>
              </a:ext>
            </a:extLst>
          </p:cNvPr>
          <p:cNvSpPr txBox="1"/>
          <p:nvPr/>
        </p:nvSpPr>
        <p:spPr>
          <a:xfrm>
            <a:off x="1286171" y="3428999"/>
            <a:ext cx="9801082" cy="20596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1600">
                <a:solidFill>
                  <a:srgbClr val="B1B3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Liberec Region</a:t>
            </a:r>
          </a:p>
        </p:txBody>
      </p:sp>
    </p:spTree>
    <p:extLst>
      <p:ext uri="{BB962C8B-B14F-4D97-AF65-F5344CB8AC3E}">
        <p14:creationId xmlns:p14="http://schemas.microsoft.com/office/powerpoint/2010/main" val="206496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3E52D63F-5865-4092-AD2D-F9689DF6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95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F9AE7D39-34E4-E316-A74F-1DF8DCC3081F}"/>
              </a:ext>
            </a:extLst>
          </p:cNvPr>
          <p:cNvSpPr txBox="1"/>
          <p:nvPr/>
        </p:nvSpPr>
        <p:spPr>
          <a:xfrm>
            <a:off x="599463" y="3059668"/>
            <a:ext cx="322524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4800" spc="300" dirty="0" err="1">
                <a:solidFill>
                  <a:schemeClr val="bg1"/>
                </a:solidFill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Thank</a:t>
            </a:r>
            <a:r>
              <a:rPr lang="cs-CZ" sz="4800" spc="300" dirty="0">
                <a:solidFill>
                  <a:schemeClr val="bg1"/>
                </a:solidFill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 </a:t>
            </a:r>
            <a:r>
              <a:rPr lang="cs-CZ" sz="4800" spc="300" dirty="0" err="1">
                <a:solidFill>
                  <a:schemeClr val="bg1"/>
                </a:solidFill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you</a:t>
            </a:r>
            <a:endParaRPr lang="en-US" sz="4800" spc="300" dirty="0">
              <a:solidFill>
                <a:schemeClr val="bg1"/>
              </a:solidFill>
              <a:latin typeface="Arial" panose="020B0604020202020204" pitchFamily="34" charset="0"/>
              <a:ea typeface="Titillium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79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8223</TotalTime>
  <Words>496</Words>
  <Application>Microsoft Office PowerPoint</Application>
  <PresentationFormat>Širokoúhlá obrazovka</PresentationFormat>
  <Paragraphs>48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6" baseType="lpstr">
      <vt:lpstr>Arial</vt:lpstr>
      <vt:lpstr>Calibri</vt:lpstr>
      <vt:lpstr>Intro</vt:lpstr>
      <vt:lpstr>Source Sans Pro</vt:lpstr>
      <vt:lpstr>Titillium</vt:lpstr>
      <vt:lpstr>Titillium Bd</vt:lpstr>
      <vt:lpstr>Wingdings</vt:lpstr>
      <vt:lpstr>Office Theme</vt:lpstr>
      <vt:lpstr>Prezentace aplikace PowerPoint</vt:lpstr>
      <vt:lpstr>The Liberec Region </vt:lpstr>
      <vt:lpstr>Smart Accelerator of Liberec Region  R&amp;D Support  </vt:lpstr>
      <vt:lpstr>Lipo.ink-our business incubator</vt:lpstr>
      <vt:lpstr>investujpodjestedem.cz</vt:lpstr>
      <vt:lpstr>Healthcare  Resort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LK Powerpoint Template V 1.0</dc:title>
  <dc:creator>Microsoft Office User</dc:creator>
  <cp:lastModifiedBy>Fulková Andrea</cp:lastModifiedBy>
  <cp:revision>201</cp:revision>
  <cp:lastPrinted>2023-03-20T14:49:27Z</cp:lastPrinted>
  <dcterms:created xsi:type="dcterms:W3CDTF">2016-09-29T04:17:56Z</dcterms:created>
  <dcterms:modified xsi:type="dcterms:W3CDTF">2023-03-20T14:54:00Z</dcterms:modified>
</cp:coreProperties>
</file>